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6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FF00"/>
    </p:penClr>
  </p:showPr>
  <p:clrMru>
    <a:srgbClr val="800080"/>
    <a:srgbClr val="CC0099"/>
    <a:srgbClr val="00CC00"/>
    <a:srgbClr val="00CC99"/>
    <a:srgbClr val="0000FF"/>
    <a:srgbClr val="FFCC00"/>
    <a:srgbClr val="FF0066"/>
    <a:srgbClr val="00FF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7E6B6F-56E3-495D-BA65-6A940D2B2D1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2CA0AE-43E0-439D-98BE-73A2EEA26037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2CA0AE-43E0-439D-98BE-73A2EEA26037}" type="slidenum">
              <a:rPr lang="uk-UA" smtClean="0"/>
              <a:pPr/>
              <a:t>7</a:t>
            </a:fld>
            <a:endParaRPr lang="uk-UA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Ovr>
    <a:masterClrMapping/>
  </p:clrMapOvr>
  <p:transition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A4DAA-2316-447B-9A0B-B59A777A17EE}" type="datetimeFigureOut">
              <a:rPr lang="uk-UA" smtClean="0"/>
              <a:pPr/>
              <a:t>08.02.2014</a:t>
            </a:fld>
            <a:endParaRPr lang="uk-U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5C38-9176-40E3-B4E8-11F56A8C9F9A}" type="slidenum">
              <a:rPr lang="uk-UA" smtClean="0"/>
              <a:pPr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7;D%2010%20-%20&#1082;&#1083;&#1072;&#1089;\&#1044;&#1080;&#1089;&#1082;-1%20&#1076;&#1086;%20&#1087;&#1110;&#1076;&#1088;&#1091;&#1095;&#1085;&#1080;&#1082;&#1072;%2010-&#1030;&#1085;&#1092;&#1086;&#1088;&#1084;&#1072;&#1090;&#1080;&#1082;&#1072;\&#1052;&#1091;&#1083;&#1100;&#1090;&#1080;&#1084;&#1077;&#1076;&#1110;&#1072;\&#1040;&#1091;&#1076;&#1110;&#1086;\&#1054;&#1081;%20&#1075;&#1086;&#1074;&#1086;&#1088;&#1080;&#1083;&#1072;%20&#1095;&#1080;&#1089;&#1090;&#1072;%20&#1074;&#1086;&#1076;&#1072;.mid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83961" y="1211614"/>
            <a:ext cx="394646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Смолинська  </a:t>
            </a:r>
            <a:endParaRPr lang="ru-RU" sz="44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1785926"/>
            <a:ext cx="75553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Загальноосвітня школа</a:t>
            </a:r>
            <a:endParaRPr lang="uk-UA" sz="54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2643182"/>
            <a:ext cx="4709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І-ІІІ СТУПЕНІВ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3357562"/>
            <a:ext cx="6463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Яворівського району</a:t>
            </a:r>
            <a:endParaRPr lang="ru-RU" sz="54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00232" y="4357694"/>
            <a:ext cx="59379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0">
                  <a:solidFill>
                    <a:srgbClr val="7030A0"/>
                  </a:solidFill>
                  <a:prstDash val="solid"/>
                </a:ln>
                <a:solidFill>
                  <a:srgbClr val="FF0066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Львівської області</a:t>
            </a:r>
            <a:endParaRPr lang="ru-RU" sz="5400" b="1" i="1" cap="none" spc="0" dirty="0">
              <a:ln w="19050">
                <a:solidFill>
                  <a:srgbClr val="7030A0"/>
                </a:solidFill>
                <a:prstDash val="solid"/>
              </a:ln>
              <a:solidFill>
                <a:srgbClr val="FF0066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2" name="Рисунок 11" descr="657_0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1071546"/>
            <a:ext cx="857256" cy="928694"/>
          </a:xfrm>
          <a:prstGeom prst="rect">
            <a:avLst/>
          </a:prstGeom>
        </p:spPr>
      </p:pic>
      <p:pic>
        <p:nvPicPr>
          <p:cNvPr id="13" name="Ой говорила чиста вода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715272" y="107154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72132" y="857232"/>
            <a:ext cx="228601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Історія</a:t>
            </a:r>
            <a:endParaRPr lang="ru-RU" sz="3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1571612"/>
            <a:ext cx="4000528" cy="48936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latin typeface="Segoe Print" pitchFamily="2" charset="0"/>
              </a:rPr>
              <a:t>  Після скасування кріпацтва майже все населення було не грамотне.</a:t>
            </a:r>
          </a:p>
          <a:p>
            <a:r>
              <a:rPr lang="uk-UA" sz="2400" dirty="0">
                <a:ln>
                  <a:solidFill>
                    <a:schemeClr val="accent6">
                      <a:lumMod val="75000"/>
                    </a:schemeClr>
                  </a:solidFill>
                </a:ln>
                <a:latin typeface="Segoe Print" pitchFamily="2" charset="0"/>
              </a:rPr>
              <a:t> </a:t>
            </a:r>
            <a:r>
              <a:rPr lang="uk-UA" sz="2400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latin typeface="Segoe Print" pitchFamily="2" charset="0"/>
              </a:rPr>
              <a:t> Ставши особисто вільними селяни прагнули до освіти. І в 1853 році в селі існувала початкова школа. Вчитель Іван Вербицький вчив 50 дітей. </a:t>
            </a:r>
          </a:p>
          <a:p>
            <a:endParaRPr lang="uk-UA" sz="2400" dirty="0">
              <a:ln>
                <a:solidFill>
                  <a:schemeClr val="accent6">
                    <a:lumMod val="75000"/>
                  </a:schemeClr>
                </a:solidFill>
              </a:ln>
              <a:latin typeface="Segoe Print" pitchFamily="2" charset="0"/>
            </a:endParaRPr>
          </a:p>
        </p:txBody>
      </p:sp>
      <p:pic>
        <p:nvPicPr>
          <p:cNvPr id="5" name="Рисунок 4" descr="499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2428868"/>
            <a:ext cx="2500328" cy="1957399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4876" y="1071546"/>
            <a:ext cx="30003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n>
                  <a:solidFill>
                    <a:srgbClr val="00B0F0"/>
                  </a:solidFill>
                </a:ln>
                <a:latin typeface="Segoe Print" pitchFamily="2" charset="0"/>
              </a:rPr>
              <a:t>  І в 1853 році в селі існувала початкова школа. Вчитель Іван Вербицький вчив 50 дітей. З покращенням матеріального і соціального становища людей веде за собою прагнення до знань. </a:t>
            </a:r>
            <a:endParaRPr lang="uk-UA" sz="2400" dirty="0">
              <a:ln>
                <a:solidFill>
                  <a:srgbClr val="00B0F0"/>
                </a:solidFill>
              </a:ln>
              <a:latin typeface="Segoe Print" pitchFamily="2" charset="0"/>
            </a:endParaRPr>
          </a:p>
        </p:txBody>
      </p:sp>
      <p:pic>
        <p:nvPicPr>
          <p:cNvPr id="4" name="Рисунок 3" descr="1026_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928802"/>
            <a:ext cx="2957529" cy="2286016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3438" y="714356"/>
            <a:ext cx="378621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spc="50" dirty="0" smtClean="0">
                <a:ln w="11430">
                  <a:solidFill>
                    <a:srgbClr val="CC0099"/>
                  </a:solidFill>
                </a:ln>
                <a:solidFill>
                  <a:srgbClr val="800080"/>
                </a:solidFill>
                <a:latin typeface="Monotype Corsiva" pitchFamily="66" charset="0"/>
              </a:rPr>
              <a:t>Якщо у ХІХ поч. ХХ ст. один вчитель навчав близько 50% сільських дітей, то у середині ХХ ст. діяла восьмирічна школа, де навчалося 250 учнів. На хуторі Сопіт була початкова школа, в якій навчалося майже два десятки дітей. </a:t>
            </a:r>
            <a:endParaRPr lang="uk-UA" sz="3200" b="1" spc="50" dirty="0">
              <a:ln w="11430">
                <a:solidFill>
                  <a:srgbClr val="CC0099"/>
                </a:solidFill>
              </a:ln>
              <a:solidFill>
                <a:srgbClr val="800080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Фото0147.jpg"/>
          <p:cNvPicPr>
            <a:picLocks noChangeAspect="1"/>
          </p:cNvPicPr>
          <p:nvPr/>
        </p:nvPicPr>
        <p:blipFill>
          <a:blip r:embed="rId2" cstate="print"/>
          <a:srcRect b="38580"/>
          <a:stretch>
            <a:fillRect/>
          </a:stretch>
        </p:blipFill>
        <p:spPr>
          <a:xfrm>
            <a:off x="714348" y="1857364"/>
            <a:ext cx="3857652" cy="3143272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29124" y="1000108"/>
            <a:ext cx="3857652" cy="44012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sz="2800" b="1" dirty="0" smtClean="0">
                <a:ln>
                  <a:solidFill>
                    <a:srgbClr val="7030A0"/>
                  </a:solidFill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egoe Print" pitchFamily="2" charset="0"/>
              </a:rPr>
              <a:t>   1957 році проведена добудова школи на чотири класні кімнати, в школі була створена майстерня.</a:t>
            </a:r>
          </a:p>
          <a:p>
            <a:r>
              <a:rPr lang="uk-UA" sz="2800" b="1" dirty="0">
                <a:ln>
                  <a:solidFill>
                    <a:srgbClr val="7030A0"/>
                  </a:solidFill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egoe Print" pitchFamily="2" charset="0"/>
              </a:rPr>
              <a:t> </a:t>
            </a:r>
            <a:r>
              <a:rPr lang="uk-UA" sz="2800" b="1" dirty="0" smtClean="0">
                <a:ln>
                  <a:solidFill>
                    <a:srgbClr val="7030A0"/>
                  </a:solidFill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egoe Print" pitchFamily="2" charset="0"/>
              </a:rPr>
              <a:t> 1994 року школа стала одинадцятирічною.</a:t>
            </a:r>
            <a:endParaRPr lang="uk-UA" sz="2800" b="1" dirty="0">
              <a:ln>
                <a:solidFill>
                  <a:srgbClr val="7030A0"/>
                </a:solidFill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Segoe Print" pitchFamily="2" charset="0"/>
            </a:endParaRPr>
          </a:p>
        </p:txBody>
      </p:sp>
      <p:pic>
        <p:nvPicPr>
          <p:cNvPr id="3" name="Рисунок 2" descr="fgIgSENh6H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1000108"/>
            <a:ext cx="3563934" cy="4929222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72066" y="714356"/>
            <a:ext cx="350046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>
                  <a:solidFill>
                    <a:srgbClr val="FFCC00"/>
                  </a:solidFill>
                </a:ln>
                <a:latin typeface="Monotype Corsiva" pitchFamily="66" charset="0"/>
              </a:rPr>
              <a:t>На сьогодні день відбулися значні зміни у школі, оскільки для опалення класних кімнат, їдальні, спортзалу. Школа також  має свою свердловину звідки бере здорову і цілющу воду.</a:t>
            </a:r>
            <a:endParaRPr lang="uk-UA" sz="3200" b="1" dirty="0">
              <a:ln>
                <a:solidFill>
                  <a:srgbClr val="FFCC00"/>
                </a:solidFill>
              </a:ln>
              <a:latin typeface="Monotype Corsiva" pitchFamily="66" charset="0"/>
            </a:endParaRPr>
          </a:p>
        </p:txBody>
      </p:sp>
      <p:pic>
        <p:nvPicPr>
          <p:cNvPr id="4" name="Рисунок 3" descr="Фото0144.jpg"/>
          <p:cNvPicPr>
            <a:picLocks noChangeAspect="1"/>
          </p:cNvPicPr>
          <p:nvPr/>
        </p:nvPicPr>
        <p:blipFill>
          <a:blip r:embed="rId2" cstate="print"/>
          <a:srcRect l="1890" b="28632"/>
          <a:stretch>
            <a:fillRect/>
          </a:stretch>
        </p:blipFill>
        <p:spPr>
          <a:xfrm>
            <a:off x="1071538" y="1285860"/>
            <a:ext cx="3708562" cy="3429025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86380" y="928670"/>
            <a:ext cx="30003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n>
                  <a:solidFill>
                    <a:srgbClr val="00CC00"/>
                  </a:solidFill>
                </a:ln>
                <a:latin typeface="Monotype Corsiva" pitchFamily="66" charset="0"/>
              </a:rPr>
              <a:t>Ці досягнення були реалізовані за сприянням директора школи (Кушли О. М.)і відділу освіти .З розвитком науки  і техніки постала проблема у комп</a:t>
            </a:r>
            <a:r>
              <a:rPr lang="en-US" sz="3200" b="1" dirty="0" smtClean="0">
                <a:ln>
                  <a:solidFill>
                    <a:srgbClr val="00CC00"/>
                  </a:solidFill>
                </a:ln>
                <a:latin typeface="Monotype Corsiva" pitchFamily="66" charset="0"/>
              </a:rPr>
              <a:t>’</a:t>
            </a:r>
            <a:r>
              <a:rPr lang="uk-UA" sz="3200" b="1" dirty="0" smtClean="0">
                <a:ln>
                  <a:solidFill>
                    <a:srgbClr val="00CC00"/>
                  </a:solidFill>
                </a:ln>
                <a:latin typeface="Monotype Corsiva" pitchFamily="66" charset="0"/>
              </a:rPr>
              <a:t>ютеризації.</a:t>
            </a:r>
            <a:endParaRPr lang="uk-UA" sz="3200" b="1" dirty="0">
              <a:ln>
                <a:solidFill>
                  <a:srgbClr val="00CC00"/>
                </a:solidFill>
              </a:ln>
              <a:latin typeface="Monotype Corsiva" pitchFamily="66" charset="0"/>
            </a:endParaRPr>
          </a:p>
        </p:txBody>
      </p:sp>
      <p:pic>
        <p:nvPicPr>
          <p:cNvPr id="3" name="Рисунок 2" descr="Komp-spaces.ru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86" y="1142984"/>
            <a:ext cx="4285592" cy="4214842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57752" y="1142984"/>
            <a:ext cx="35719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ln>
                  <a:solidFill>
                    <a:srgbClr val="00CC99"/>
                  </a:solidFill>
                </a:ln>
                <a:latin typeface="Monotype Corsiva" pitchFamily="66" charset="0"/>
              </a:rPr>
              <a:t>  У школі існує компю</a:t>
            </a:r>
            <a:r>
              <a:rPr lang="en-US" sz="4400" dirty="0" smtClean="0">
                <a:ln>
                  <a:solidFill>
                    <a:srgbClr val="00CC99"/>
                  </a:solidFill>
                </a:ln>
                <a:latin typeface="Monotype Corsiva" pitchFamily="66" charset="0"/>
              </a:rPr>
              <a:t>’</a:t>
            </a:r>
            <a:r>
              <a:rPr lang="uk-UA" sz="4400" dirty="0" smtClean="0">
                <a:ln>
                  <a:solidFill>
                    <a:srgbClr val="00CC99"/>
                  </a:solidFill>
                </a:ln>
                <a:latin typeface="Monotype Corsiva" pitchFamily="66" charset="0"/>
              </a:rPr>
              <a:t>терний клас, а також можливий доступ до соціальних мереж. </a:t>
            </a:r>
            <a:endParaRPr lang="uk-UA" sz="4400" dirty="0">
              <a:ln>
                <a:solidFill>
                  <a:srgbClr val="00CC99"/>
                </a:solidFill>
              </a:ln>
              <a:latin typeface="Monotype Corsiva" pitchFamily="66" charset="0"/>
            </a:endParaRPr>
          </a:p>
        </p:txBody>
      </p:sp>
      <p:pic>
        <p:nvPicPr>
          <p:cNvPr id="3" name="Рисунок 2" descr="1_html_m66c7aa5.png"/>
          <p:cNvPicPr>
            <a:picLocks noChangeAspect="1"/>
          </p:cNvPicPr>
          <p:nvPr/>
        </p:nvPicPr>
        <p:blipFill>
          <a:blip r:embed="rId2">
            <a:lum bright="-10000" contrast="30000"/>
          </a:blip>
          <a:stretch>
            <a:fillRect/>
          </a:stretch>
        </p:blipFill>
        <p:spPr>
          <a:xfrm>
            <a:off x="857224" y="928670"/>
            <a:ext cx="3857652" cy="4929222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642918"/>
            <a:ext cx="392909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 всім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увагу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2357430"/>
            <a:ext cx="61689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Виконала команда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CC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ВІРУСИ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3929066"/>
            <a:ext cx="4449167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Підготувала</a:t>
            </a: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Учениця 10 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класу</a:t>
            </a:r>
            <a:endParaRPr lang="ru-RU" sz="4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Шеліга Марія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1"/>
    <p:sndAc>
      <p:stSnd>
        <p:snd r:embed="rId2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244</Words>
  <Application>Microsoft Office PowerPoint</Application>
  <PresentationFormat>Экран (4:3)</PresentationFormat>
  <Paragraphs>23</Paragraphs>
  <Slides>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124</dc:creator>
  <cp:lastModifiedBy>124</cp:lastModifiedBy>
  <cp:revision>26</cp:revision>
  <dcterms:created xsi:type="dcterms:W3CDTF">2014-02-01T09:05:58Z</dcterms:created>
  <dcterms:modified xsi:type="dcterms:W3CDTF">2014-02-08T16:28:45Z</dcterms:modified>
</cp:coreProperties>
</file>